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73" r:id="rId4"/>
  </p:sldMasterIdLst>
  <p:handoutMasterIdLst>
    <p:handoutMasterId r:id="rId21"/>
  </p:handoutMasterIdLst>
  <p:sldIdLst>
    <p:sldId id="288" r:id="rId5"/>
    <p:sldId id="289" r:id="rId6"/>
    <p:sldId id="304" r:id="rId7"/>
    <p:sldId id="290" r:id="rId8"/>
    <p:sldId id="301" r:id="rId9"/>
    <p:sldId id="291" r:id="rId10"/>
    <p:sldId id="292" r:id="rId11"/>
    <p:sldId id="293" r:id="rId12"/>
    <p:sldId id="294" r:id="rId13"/>
    <p:sldId id="295" r:id="rId14"/>
    <p:sldId id="297" r:id="rId15"/>
    <p:sldId id="298" r:id="rId16"/>
    <p:sldId id="302" r:id="rId17"/>
    <p:sldId id="303" r:id="rId18"/>
    <p:sldId id="305" r:id="rId19"/>
    <p:sldId id="300" r:id="rId20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7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8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9E059299-7A7E-4C54-9193-0D8D570C06B8}" type="datetimeFigureOut">
              <a:rPr lang="en-US"/>
              <a:pPr>
                <a:defRPr/>
              </a:pPr>
              <a:t>08/30/2024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itchFamily="34" charset="0"/>
              </a:defRPr>
            </a:lvl1pPr>
          </a:lstStyle>
          <a:p>
            <a:fld id="{41421CB5-81C2-4F1F-9D3C-D59400CE18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7179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4B3D22-454D-41EF-BF10-7C3AEE914272}" type="datetimeFigureOut">
              <a:rPr lang="en-US" smtClean="0"/>
              <a:pPr>
                <a:defRPr/>
              </a:pPr>
              <a:t>08/30/2024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44D1-B7F5-4525-99AF-DC7D187A0B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5939020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4033EF-A2D5-43E9-A3D9-6FB37DF4EC8B}" type="datetimeFigureOut">
              <a:rPr lang="en-US" smtClean="0"/>
              <a:pPr>
                <a:defRPr/>
              </a:pPr>
              <a:t>08/30/2024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4934-B54A-4BCB-8FE6-A7667B80301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7258173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578E5A-64CD-4A4D-8146-F085ADADD305}" type="datetimeFigureOut">
              <a:rPr lang="en-US" smtClean="0"/>
              <a:pPr>
                <a:defRPr/>
              </a:pPr>
              <a:t>08/30/2024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7E777-0DD3-40A9-B7D3-47FEEF762BF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0275298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062A49-1574-4CF6-9847-6BFC10E9DD37}" type="datetimeFigureOut">
              <a:rPr lang="en-US" smtClean="0"/>
              <a:pPr>
                <a:defRPr/>
              </a:pPr>
              <a:t>08/30/2024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A52C-EE4E-4C9A-9109-D21560F7F49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057885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CC9233-7468-44A2-ACF1-B73685CD6E68}" type="datetimeFigureOut">
              <a:rPr lang="en-US" smtClean="0"/>
              <a:pPr>
                <a:defRPr/>
              </a:pPr>
              <a:t>08/30/2024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8082-8CAC-4DDF-98F5-DDF2B7C7EBD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4922297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437E72-447B-4FF0-A605-B7DE1DC97BC5}" type="datetimeFigureOut">
              <a:rPr lang="en-US" smtClean="0"/>
              <a:pPr>
                <a:defRPr/>
              </a:pPr>
              <a:t>08/30/2024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54F3-1349-4960-BBCE-7F006FA99D0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2758411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EB687F-E2B6-4D47-95D7-331CE2A8B537}" type="datetimeFigureOut">
              <a:rPr lang="en-US" smtClean="0"/>
              <a:pPr>
                <a:defRPr/>
              </a:pPr>
              <a:t>08/30/2024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050E-2781-4EDA-8EEC-F5D21CEE883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0650869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5F301B-06DA-410C-A2A4-93A4F3C20D5A}" type="datetimeFigureOut">
              <a:rPr lang="en-US" smtClean="0"/>
              <a:pPr>
                <a:defRPr/>
              </a:pPr>
              <a:t>08/30/2024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B1237-6B09-4BC8-84BA-C801B71B7D2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868513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B202BE-5D94-42E8-873C-96C21F56FEE2}" type="datetimeFigureOut">
              <a:rPr lang="en-US" smtClean="0"/>
              <a:pPr>
                <a:defRPr/>
              </a:pPr>
              <a:t>08/30/2024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8EFE6-4898-42E7-B043-D36E7C2F26D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8753690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2B8646-862D-4963-9FC1-592692C04418}" type="datetimeFigureOut">
              <a:rPr lang="en-US" smtClean="0"/>
              <a:pPr>
                <a:defRPr/>
              </a:pPr>
              <a:t>08/30/2024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C2B7F-430E-4D6F-8B4A-46EE509C3D1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8883655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02D1CD-08A8-40A6-998A-07759C0F520D}" type="datetimeFigureOut">
              <a:rPr lang="en-US" smtClean="0"/>
              <a:pPr>
                <a:defRPr/>
              </a:pPr>
              <a:t>08/30/2024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682E-C683-4E3E-A753-B54117936AC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9668096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8C20037-7A1D-4E9F-B7C8-2FB5304DFF44}" type="datetimeFigureOut">
              <a:rPr lang="en-US" smtClean="0"/>
              <a:pPr>
                <a:defRPr/>
              </a:pPr>
              <a:t>08/30/2024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B058A-6B35-466C-9B4A-766AB4C98B6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201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4" r:id="rId1"/>
    <p:sldLayoutId id="2147484575" r:id="rId2"/>
    <p:sldLayoutId id="2147484576" r:id="rId3"/>
    <p:sldLayoutId id="2147484577" r:id="rId4"/>
    <p:sldLayoutId id="2147484578" r:id="rId5"/>
    <p:sldLayoutId id="2147484579" r:id="rId6"/>
    <p:sldLayoutId id="2147484580" r:id="rId7"/>
    <p:sldLayoutId id="2147484581" r:id="rId8"/>
    <p:sldLayoutId id="2147484582" r:id="rId9"/>
    <p:sldLayoutId id="2147484583" r:id="rId10"/>
    <p:sldLayoutId id="2147484584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rthstarmoving.com/blog/2012/diy-back-to-school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rthstarmoving.com/blog/2012/diy-back-to-school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rthstarmoving.com/blog/2012/diy-back-to-school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rthstarmoving.com/blog/2012/diy-back-to-school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rthstarmoving.com/blog/2012/diy-back-to-school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rthstarmoving.com/blog/2012/diy-back-to-school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rthstarmoving.com/blog/2012/diy-back-to-school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rthstarmoving.com/blog/2012/diy-back-to-school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rthstarmoving.com/blog/2012/diy-back-to-school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rthstarmoving.com/blog/2012/diy-back-to-school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rthstarmoving.com/blog/2012/diy-back-to-school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rthstarmoving.com/blog/2012/diy-back-to-school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rthstarmoving.com/blog/2012/diy-back-to-school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rthstarmoving.com/blog/2012/diy-back-to-school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rthstarmoving.com/blog/2012/diy-back-to-school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rthstarmoving.com/blog/2012/diy-back-to-school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2D537EF6-B9CA-2FF9-5354-1403651D69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07" t="9091" r="37987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D49FE6D-E54D-4A15-9572-966ED42F8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1489"/>
            <a:ext cx="9144000" cy="2077327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D9C778-86AC-8B7B-C335-92CF55F1C6A6}"/>
              </a:ext>
            </a:extLst>
          </p:cNvPr>
          <p:cNvSpPr txBox="1"/>
          <p:nvPr/>
        </p:nvSpPr>
        <p:spPr>
          <a:xfrm>
            <a:off x="473016" y="4337523"/>
            <a:ext cx="8188542" cy="132738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4200" dirty="0">
                <a:latin typeface="KG Blank Space Solid" panose="02000000000000000000" pitchFamily="2" charset="0"/>
                <a:ea typeface="+mj-ea"/>
                <a:cs typeface="Arial" panose="020B0604020202020204" pitchFamily="34" charset="0"/>
              </a:rPr>
              <a:t>Welcome</a:t>
            </a:r>
          </a:p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4200" dirty="0">
                <a:latin typeface="KG Blank Space Solid" panose="02000000000000000000" pitchFamily="2" charset="0"/>
                <a:ea typeface="+mj-ea"/>
                <a:cs typeface="Arial" panose="020B0604020202020204" pitchFamily="34" charset="0"/>
              </a:rPr>
              <a:t>To Open House! 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AFC8083-BBFA-464C-A805-4E844F66B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4149692"/>
            <a:ext cx="9141618" cy="0"/>
          </a:xfrm>
          <a:prstGeom prst="line">
            <a:avLst/>
          </a:prstGeom>
          <a:ln w="50800">
            <a:solidFill>
              <a:schemeClr val="bg1">
                <a:alpha val="9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7DF9911-4A37-4096-BE25-0CCCFEC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43300" y="5711486"/>
            <a:ext cx="20574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C752BC6-CDD2-4020-8DCF-B5E813CD3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6426067"/>
            <a:ext cx="9141618" cy="0"/>
          </a:xfrm>
          <a:prstGeom prst="line">
            <a:avLst/>
          </a:prstGeom>
          <a:ln w="50800">
            <a:solidFill>
              <a:schemeClr val="bg1">
                <a:alpha val="9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045335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2D537EF6-B9CA-2FF9-5354-1403651D69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3333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A9C208-1A86-DA7F-5BAF-10D37E484A1B}"/>
              </a:ext>
            </a:extLst>
          </p:cNvPr>
          <p:cNvSpPr txBox="1"/>
          <p:nvPr/>
        </p:nvSpPr>
        <p:spPr>
          <a:xfrm>
            <a:off x="1200893" y="1618704"/>
            <a:ext cx="6736236" cy="38904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Reading Log – 20 Minutes each night</a:t>
            </a:r>
            <a:endParaRPr lang="en-US" sz="2800" b="1" dirty="0">
              <a:latin typeface="Arial"/>
              <a:cs typeface="Arial" charset="0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Spelling sentences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Grammar practice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Reading comprehension worksheet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Math practice and fluency  </a:t>
            </a:r>
            <a:endParaRPr lang="en-US" sz="2400" dirty="0">
              <a:cs typeface="Arial" charset="0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Other assignments as needed </a:t>
            </a:r>
            <a:endParaRPr lang="en-US" sz="2400" dirty="0"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3C1341-C28F-9F24-F1B4-67C446D2A2EA}"/>
              </a:ext>
            </a:extLst>
          </p:cNvPr>
          <p:cNvSpPr txBox="1"/>
          <p:nvPr/>
        </p:nvSpPr>
        <p:spPr>
          <a:xfrm>
            <a:off x="1797763" y="466750"/>
            <a:ext cx="554847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>
                <a:latin typeface="KG Blank Space Solid"/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1114559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2D537EF6-B9CA-2FF9-5354-1403651D69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3333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A9C208-1A86-DA7F-5BAF-10D37E484A1B}"/>
              </a:ext>
            </a:extLst>
          </p:cNvPr>
          <p:cNvSpPr txBox="1"/>
          <p:nvPr/>
        </p:nvSpPr>
        <p:spPr>
          <a:xfrm>
            <a:off x="401611" y="1528380"/>
            <a:ext cx="8163534" cy="48628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Students select books based on their reading level (this is written at the top of their Weekly Behavior Report)</a:t>
            </a:r>
            <a:endParaRPr lang="en-US" dirty="0">
              <a:cs typeface="Arial" charset="0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Students read books two times independently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Students take a comprehension test on the computer and earn points</a:t>
            </a:r>
            <a:endParaRPr lang="en-US" sz="2000" dirty="0">
              <a:latin typeface="Arial"/>
              <a:cs typeface="Arial" charset="0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Teachers monitor student progress and reward students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All students are expected to take at least two A.R. tests each week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Each child has an individual point goal with at least 85% accuracy 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There are grade level incentives for students meeting 85% or higher accuracy on AR tests </a:t>
            </a:r>
            <a:r>
              <a:rPr lang="en-US" sz="2000" u="sng" dirty="0">
                <a:latin typeface="Arial"/>
                <a:cs typeface="Arial"/>
              </a:rPr>
              <a:t>and </a:t>
            </a:r>
            <a:r>
              <a:rPr lang="en-US" sz="2000" dirty="0">
                <a:latin typeface="Arial"/>
                <a:cs typeface="Arial"/>
              </a:rPr>
              <a:t>also making their reading point goal </a:t>
            </a:r>
            <a:endParaRPr lang="en-US" sz="2000" dirty="0">
              <a:cs typeface="Arial" charset="0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Students receive assessment grades for their point goal and their accuracy, as part of their Language Arts grade.</a:t>
            </a:r>
            <a:endParaRPr lang="en-US" sz="2000" dirty="0"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3C1341-C28F-9F24-F1B4-67C446D2A2EA}"/>
              </a:ext>
            </a:extLst>
          </p:cNvPr>
          <p:cNvSpPr txBox="1"/>
          <p:nvPr/>
        </p:nvSpPr>
        <p:spPr>
          <a:xfrm>
            <a:off x="1797763" y="466750"/>
            <a:ext cx="554847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>
                <a:latin typeface="KG Blank Space Solid"/>
              </a:rPr>
              <a:t>Accelerated Reader</a:t>
            </a:r>
          </a:p>
        </p:txBody>
      </p:sp>
    </p:spTree>
    <p:extLst>
      <p:ext uri="{BB962C8B-B14F-4D97-AF65-F5344CB8AC3E}">
        <p14:creationId xmlns:p14="http://schemas.microsoft.com/office/powerpoint/2010/main" val="19789998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2D537EF6-B9CA-2FF9-5354-1403651D69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3333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A9C208-1A86-DA7F-5BAF-10D37E484A1B}"/>
              </a:ext>
            </a:extLst>
          </p:cNvPr>
          <p:cNvSpPr txBox="1"/>
          <p:nvPr/>
        </p:nvSpPr>
        <p:spPr>
          <a:xfrm>
            <a:off x="1468724" y="1640104"/>
            <a:ext cx="6206550" cy="41242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Reading – Savvas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/>
                <a:cs typeface="Arial"/>
              </a:rPr>
              <a:t>7 day schedule</a:t>
            </a:r>
          </a:p>
          <a:p>
            <a:pPr marL="1257300" lvl="2" indent="-342900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5 days of instruction</a:t>
            </a:r>
          </a:p>
          <a:p>
            <a:pPr marL="1257300" lvl="2" indent="-342900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Day 6 Assessment</a:t>
            </a:r>
          </a:p>
          <a:p>
            <a:pPr marL="1257300" lvl="2" indent="-342900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Day 7 Writing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Math – Go Math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Science – Science Fusion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Social Studies – Florida Studies Weekly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3C1341-C28F-9F24-F1B4-67C446D2A2EA}"/>
              </a:ext>
            </a:extLst>
          </p:cNvPr>
          <p:cNvSpPr txBox="1"/>
          <p:nvPr/>
        </p:nvSpPr>
        <p:spPr>
          <a:xfrm>
            <a:off x="1797763" y="466750"/>
            <a:ext cx="554847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>
                <a:latin typeface="KG Blank Space Solid"/>
              </a:rPr>
              <a:t>Curriculum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32721963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2D537EF6-B9CA-2FF9-5354-1403651D69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3333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A9C208-1A86-DA7F-5BAF-10D37E484A1B}"/>
              </a:ext>
            </a:extLst>
          </p:cNvPr>
          <p:cNvSpPr txBox="1"/>
          <p:nvPr/>
        </p:nvSpPr>
        <p:spPr>
          <a:xfrm>
            <a:off x="1468723" y="1640104"/>
            <a:ext cx="6846601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cs typeface="Arial"/>
              </a:rPr>
              <a:t>UFLI-Phonics Program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3200" dirty="0">
                <a:latin typeface="Arial"/>
                <a:cs typeface="Arial"/>
              </a:rPr>
              <a:t>5 day schedule</a:t>
            </a:r>
          </a:p>
          <a:p>
            <a:pPr marL="1257300" lvl="2" indent="-342900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3200" dirty="0">
                <a:latin typeface="Arial"/>
                <a:cs typeface="Arial"/>
              </a:rPr>
              <a:t>4 days of instruction</a:t>
            </a:r>
          </a:p>
          <a:p>
            <a:pPr marL="1257300" lvl="2" indent="-342900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3200" dirty="0">
                <a:latin typeface="Arial"/>
                <a:cs typeface="Arial"/>
              </a:rPr>
              <a:t>Day 5 Show What You Know (Classwork grade consists of 10 words to spell and 2 dictation sentences to write)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endParaRPr lang="en-US" sz="2400" dirty="0"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3C1341-C28F-9F24-F1B4-67C446D2A2EA}"/>
              </a:ext>
            </a:extLst>
          </p:cNvPr>
          <p:cNvSpPr txBox="1"/>
          <p:nvPr/>
        </p:nvSpPr>
        <p:spPr>
          <a:xfrm>
            <a:off x="1797763" y="466750"/>
            <a:ext cx="554847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>
                <a:latin typeface="KG Blank Space Solid"/>
              </a:rPr>
              <a:t>UFLI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393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2D537EF6-B9CA-2FF9-5354-1403651D69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3333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86101B-7C45-4457-9E16-892CD57C5D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279" y="265603"/>
            <a:ext cx="4800957" cy="629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3795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2D537EF6-B9CA-2FF9-5354-1403651D69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3333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182270-7E19-4220-A8BC-A00D46FDFD2E}"/>
              </a:ext>
            </a:extLst>
          </p:cNvPr>
          <p:cNvSpPr txBox="1"/>
          <p:nvPr/>
        </p:nvSpPr>
        <p:spPr>
          <a:xfrm>
            <a:off x="441121" y="690112"/>
            <a:ext cx="82543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			Other notes:</a:t>
            </a:r>
          </a:p>
          <a:p>
            <a:endParaRPr lang="en-US" sz="3200" dirty="0"/>
          </a:p>
          <a:p>
            <a:r>
              <a:rPr lang="en-US" sz="2800" dirty="0"/>
              <a:t>Please have your child wear their HOUSE </a:t>
            </a:r>
          </a:p>
          <a:p>
            <a:r>
              <a:rPr lang="en-US" sz="2800" dirty="0"/>
              <a:t>colors each Friday to show their school spirit!</a:t>
            </a:r>
          </a:p>
          <a:p>
            <a:endParaRPr lang="en-US" sz="2800" dirty="0"/>
          </a:p>
          <a:p>
            <a:r>
              <a:rPr lang="en-US" sz="2800" dirty="0"/>
              <a:t>Parents are welcome to eat lunch with your </a:t>
            </a:r>
          </a:p>
          <a:p>
            <a:r>
              <a:rPr lang="en-US" sz="2800" dirty="0"/>
              <a:t>child.  You may combine with other parents </a:t>
            </a:r>
          </a:p>
          <a:p>
            <a:r>
              <a:rPr lang="en-US" sz="2800" dirty="0"/>
              <a:t>and children, however, you may not have more</a:t>
            </a:r>
          </a:p>
          <a:p>
            <a:r>
              <a:rPr lang="en-US" sz="2800" dirty="0"/>
              <a:t> than your child in your personal group.  You may</a:t>
            </a:r>
          </a:p>
          <a:p>
            <a:r>
              <a:rPr lang="en-US" sz="2800" dirty="0"/>
              <a:t>eat at the round table.</a:t>
            </a:r>
          </a:p>
        </p:txBody>
      </p:sp>
    </p:spTree>
    <p:extLst>
      <p:ext uri="{BB962C8B-B14F-4D97-AF65-F5344CB8AC3E}">
        <p14:creationId xmlns:p14="http://schemas.microsoft.com/office/powerpoint/2010/main" val="19996413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2D537EF6-B9CA-2FF9-5354-1403651D69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3333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CF1FFC3-D020-43C3-8B93-EF6BEFC46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434465" y="1929384"/>
            <a:ext cx="6275070" cy="2999232"/>
          </a:xfrm>
          <a:prstGeom prst="rect">
            <a:avLst/>
          </a:prstGeom>
          <a:solidFill>
            <a:schemeClr val="bg1">
              <a:alpha val="89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D9C778-86AC-8B7B-C335-92CF55F1C6A6}"/>
              </a:ext>
            </a:extLst>
          </p:cNvPr>
          <p:cNvSpPr txBox="1"/>
          <p:nvPr/>
        </p:nvSpPr>
        <p:spPr>
          <a:xfrm>
            <a:off x="1502550" y="2366140"/>
            <a:ext cx="6206985" cy="142592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4300" dirty="0">
                <a:latin typeface="KG Blank Space Solid"/>
                <a:ea typeface="+mj-ea"/>
                <a:cs typeface="Arial"/>
              </a:rPr>
              <a:t>Thank you for coming!</a:t>
            </a:r>
            <a:endParaRPr lang="en-US" dirty="0">
              <a:latin typeface="KG Blank Space Solid"/>
              <a:ea typeface="+mj-ea"/>
              <a:cs typeface="Arial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6FC4A39-71B0-433B-AB94-CBFFA0DF9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01953" y="3792064"/>
            <a:ext cx="1940093" cy="0"/>
          </a:xfrm>
          <a:prstGeom prst="line">
            <a:avLst/>
          </a:prstGeom>
          <a:ln w="22225">
            <a:solidFill>
              <a:srgbClr val="4A2D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986114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2D537EF6-B9CA-2FF9-5354-1403651D69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3333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A9C208-1A86-DA7F-5BAF-10D37E484A1B}"/>
              </a:ext>
            </a:extLst>
          </p:cNvPr>
          <p:cNvSpPr txBox="1"/>
          <p:nvPr/>
        </p:nvSpPr>
        <p:spPr>
          <a:xfrm>
            <a:off x="1318590" y="1197030"/>
            <a:ext cx="6506818" cy="47328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Arial"/>
                <a:cs typeface="Segoe UI"/>
              </a:rPr>
              <a:t>Be safe.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Arial"/>
                <a:cs typeface="Segoe UI"/>
              </a:rPr>
              <a:t>Be respectful.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Arial"/>
                <a:cs typeface="Segoe UI"/>
              </a:rPr>
              <a:t>Be responsible.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atin typeface="Arial"/>
                <a:cs typeface="Segoe UI"/>
              </a:rPr>
              <a:t>​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/>
                <a:cs typeface="Segoe UI"/>
              </a:rPr>
              <a:t>Parents will be notified of office referrals.  Students with two or more referrals will not attend the field trips for that semester.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3C1341-C28F-9F24-F1B4-67C446D2A2EA}"/>
              </a:ext>
            </a:extLst>
          </p:cNvPr>
          <p:cNvSpPr txBox="1"/>
          <p:nvPr/>
        </p:nvSpPr>
        <p:spPr>
          <a:xfrm>
            <a:off x="1797763" y="403484"/>
            <a:ext cx="554847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>
                <a:latin typeface="KG Blank Space Solid"/>
              </a:rPr>
              <a:t>Roberts Red Fox Rules​</a:t>
            </a:r>
          </a:p>
        </p:txBody>
      </p:sp>
    </p:spTree>
    <p:extLst>
      <p:ext uri="{BB962C8B-B14F-4D97-AF65-F5344CB8AC3E}">
        <p14:creationId xmlns:p14="http://schemas.microsoft.com/office/powerpoint/2010/main" val="12469961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2D537EF6-B9CA-2FF9-5354-1403651D69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3333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A9C208-1A86-DA7F-5BAF-10D37E484A1B}"/>
              </a:ext>
            </a:extLst>
          </p:cNvPr>
          <p:cNvSpPr txBox="1"/>
          <p:nvPr/>
        </p:nvSpPr>
        <p:spPr>
          <a:xfrm>
            <a:off x="992038" y="1190445"/>
            <a:ext cx="6833370" cy="54829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/>
                <a:cs typeface="Segoe UI"/>
              </a:rPr>
              <a:t>8:30-8:45           A.R.- Accelerated Reader​</a:t>
            </a:r>
            <a:endParaRPr lang="en-US" dirty="0">
              <a:latin typeface="Arial"/>
              <a:cs typeface="Arial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/>
                <a:cs typeface="Segoe UI"/>
              </a:rPr>
              <a:t>8:45-9:30          UFLI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/>
                <a:cs typeface="Segoe UI"/>
              </a:rPr>
              <a:t>9:30-10:00        Whole Group Language Arts Instruction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/>
                <a:cs typeface="Segoe UI"/>
              </a:rPr>
              <a:t>10:00-10:45      Language Arts Small Group Instruction, 		</a:t>
            </a:r>
            <a:r>
              <a:rPr lang="en-US">
                <a:latin typeface="Arial"/>
                <a:cs typeface="Segoe UI"/>
              </a:rPr>
              <a:t>           May </a:t>
            </a:r>
            <a:r>
              <a:rPr lang="en-US" dirty="0">
                <a:latin typeface="Arial"/>
                <a:cs typeface="Segoe UI"/>
              </a:rPr>
              <a:t>include Lexia	​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/>
                <a:cs typeface="Segoe UI"/>
              </a:rPr>
              <a:t>10:45-11:30 ​     Whole Group Math Instruction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/>
                <a:cs typeface="Segoe UI"/>
              </a:rPr>
              <a:t>11:30-11:55      Lunch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/>
                <a:cs typeface="Segoe UI"/>
              </a:rPr>
              <a:t>11:55-12:25      Recess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/>
                <a:cs typeface="Segoe UI"/>
              </a:rPr>
              <a:t>12:25-1:15        Science / Social Studies​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/>
                <a:cs typeface="Segoe UI"/>
              </a:rPr>
              <a:t>1:15-1:55          Math Small group Instruction, IXL​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/>
                <a:cs typeface="Segoe UI"/>
              </a:rPr>
              <a:t>1:55-2:40          Special Area​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/>
                <a:cs typeface="Segoe UI"/>
              </a:rPr>
              <a:t>2:40-2:50          Prepare for Dismissal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/>
                <a:cs typeface="Segoe UI"/>
              </a:rPr>
              <a:t>2:50                  Dismissal​</a:t>
            </a:r>
            <a:endParaRPr lang="en-US" sz="2000" dirty="0">
              <a:latin typeface="Arial"/>
              <a:cs typeface="Segoe U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3C1341-C28F-9F24-F1B4-67C446D2A2EA}"/>
              </a:ext>
            </a:extLst>
          </p:cNvPr>
          <p:cNvSpPr txBox="1"/>
          <p:nvPr/>
        </p:nvSpPr>
        <p:spPr>
          <a:xfrm>
            <a:off x="1797763" y="403484"/>
            <a:ext cx="554847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>
                <a:latin typeface="KG Blank Space Solid"/>
              </a:rPr>
              <a:t>Daily Schedule​</a:t>
            </a:r>
          </a:p>
        </p:txBody>
      </p:sp>
    </p:spTree>
    <p:extLst>
      <p:ext uri="{BB962C8B-B14F-4D97-AF65-F5344CB8AC3E}">
        <p14:creationId xmlns:p14="http://schemas.microsoft.com/office/powerpoint/2010/main" val="542892960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2D537EF6-B9CA-2FF9-5354-1403651D69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3333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A9C208-1A86-DA7F-5BAF-10D37E484A1B}"/>
              </a:ext>
            </a:extLst>
          </p:cNvPr>
          <p:cNvSpPr txBox="1"/>
          <p:nvPr/>
        </p:nvSpPr>
        <p:spPr>
          <a:xfrm>
            <a:off x="1094126" y="2390785"/>
            <a:ext cx="6955745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Arial"/>
                <a:cs typeface="Segoe UI"/>
              </a:rPr>
              <a:t>Join REMIND to stay informed. Text @ef2b2b94 to the number 81010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Arial"/>
              <a:cs typeface="Segoe UI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Arial"/>
                <a:cs typeface="Segoe UI"/>
              </a:rPr>
              <a:t>Pay activity fee of $50 for the first semester if you have not already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Arial"/>
              <a:cs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Arial"/>
                <a:cs typeface="Segoe UI"/>
              </a:rPr>
              <a:t>Complete the volunteer form online to help in the classroom and chaperone on field trips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3C1341-C28F-9F24-F1B4-67C446D2A2EA}"/>
              </a:ext>
            </a:extLst>
          </p:cNvPr>
          <p:cNvSpPr txBox="1"/>
          <p:nvPr/>
        </p:nvSpPr>
        <p:spPr>
          <a:xfrm>
            <a:off x="1797763" y="693560"/>
            <a:ext cx="554847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>
                <a:latin typeface="KG Blank Space Solid"/>
              </a:rPr>
              <a:t>To do: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154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2D537EF6-B9CA-2FF9-5354-1403651D69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3333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A9C208-1A86-DA7F-5BAF-10D37E484A1B}"/>
              </a:ext>
            </a:extLst>
          </p:cNvPr>
          <p:cNvSpPr txBox="1"/>
          <p:nvPr/>
        </p:nvSpPr>
        <p:spPr>
          <a:xfrm>
            <a:off x="1094126" y="2390785"/>
            <a:ext cx="6955745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Arial"/>
              <a:cs typeface="Segoe UI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Arial"/>
                <a:cs typeface="Segoe UI"/>
              </a:rPr>
              <a:t>Transportation Changes- Must make changes in </a:t>
            </a:r>
            <a:r>
              <a:rPr lang="en-US" sz="2000" dirty="0" err="1">
                <a:latin typeface="Arial"/>
                <a:cs typeface="Segoe UI"/>
              </a:rPr>
              <a:t>PikMyKid</a:t>
            </a:r>
            <a:r>
              <a:rPr lang="en-US" sz="2000" dirty="0">
                <a:latin typeface="Arial"/>
                <a:cs typeface="Segoe UI"/>
              </a:rPr>
              <a:t> before 2:00pm.</a:t>
            </a:r>
            <a:endParaRPr lang="en-US" sz="2000" dirty="0">
              <a:latin typeface="Arial"/>
              <a:cs typeface="Arial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,Sans-Serif"/>
              <a:buChar char="Ø"/>
            </a:pPr>
            <a:endParaRPr lang="en-US" sz="2000" dirty="0">
              <a:latin typeface="Arial"/>
              <a:cs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Arial"/>
                <a:cs typeface="Segoe UI"/>
              </a:rPr>
              <a:t>Contacting Teachers – E-mail is the best form of contact </a:t>
            </a:r>
            <a:endParaRPr lang="en-US" sz="2000" dirty="0">
              <a:latin typeface="Arial"/>
              <a:cs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Arial"/>
                <a:cs typeface="Segoe UI"/>
              </a:rPr>
              <a:t>and will be returned in a timely manner. </a:t>
            </a:r>
            <a:endParaRPr lang="en-US" sz="2000" dirty="0">
              <a:latin typeface="Arial"/>
              <a:cs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Arial"/>
              <a:cs typeface="Segoe UI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Arial"/>
                <a:cs typeface="Segoe UI"/>
              </a:rPr>
              <a:t>Conferences – We look forward to meeting with all parents </a:t>
            </a:r>
            <a:endParaRPr lang="en-US" sz="2000" dirty="0">
              <a:latin typeface="Arial"/>
              <a:cs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Arial"/>
                <a:cs typeface="Segoe UI"/>
              </a:rPr>
              <a:t>by the end of the 1st semester. You will be notified when it is time to schedule individual conferences.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3C1341-C28F-9F24-F1B4-67C446D2A2EA}"/>
              </a:ext>
            </a:extLst>
          </p:cNvPr>
          <p:cNvSpPr txBox="1"/>
          <p:nvPr/>
        </p:nvSpPr>
        <p:spPr>
          <a:xfrm>
            <a:off x="1797763" y="693560"/>
            <a:ext cx="554847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>
                <a:latin typeface="KG Blank Space Solid"/>
              </a:rPr>
              <a:t>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212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2D537EF6-B9CA-2FF9-5354-1403651D69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3333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A9C208-1A86-DA7F-5BAF-10D37E484A1B}"/>
              </a:ext>
            </a:extLst>
          </p:cNvPr>
          <p:cNvSpPr txBox="1"/>
          <p:nvPr/>
        </p:nvSpPr>
        <p:spPr>
          <a:xfrm>
            <a:off x="1355221" y="1916112"/>
            <a:ext cx="6433555" cy="16927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Arial"/>
                <a:cs typeface="Segoe UI"/>
              </a:rPr>
              <a:t>Helpful tool to communicate behavior and work/study skills each week.</a:t>
            </a:r>
            <a:endParaRPr lang="en-US" sz="2800" u="sng" dirty="0">
              <a:latin typeface="Arial"/>
              <a:cs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u="sng" dirty="0">
              <a:latin typeface="Arial"/>
              <a:cs typeface="Segoe UI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u="sng" dirty="0">
                <a:latin typeface="Arial"/>
                <a:cs typeface="Segoe UI"/>
              </a:rPr>
              <a:t>These stay in green folders at all times.</a:t>
            </a:r>
            <a:endParaRPr lang="en-US" sz="2800" dirty="0">
              <a:latin typeface="Arial"/>
              <a:cs typeface="Segoe U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3C1341-C28F-9F24-F1B4-67C446D2A2EA}"/>
              </a:ext>
            </a:extLst>
          </p:cNvPr>
          <p:cNvSpPr txBox="1"/>
          <p:nvPr/>
        </p:nvSpPr>
        <p:spPr>
          <a:xfrm>
            <a:off x="1797763" y="747360"/>
            <a:ext cx="554847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>
                <a:latin typeface="KG Blank Space Solid"/>
              </a:rPr>
              <a:t>Weekly Progress Report</a:t>
            </a:r>
            <a:endParaRPr lang="en-US" dirty="0"/>
          </a:p>
        </p:txBody>
      </p:sp>
      <p:pic>
        <p:nvPicPr>
          <p:cNvPr id="5" name="Picture 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4DEFA6CD-E03C-83E6-A1C3-7EBF5FA2B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517" y="4103538"/>
            <a:ext cx="3741149" cy="2087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85628F-144A-4CD6-90D5-5BC075FCCA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845" y="3842158"/>
            <a:ext cx="2032855" cy="261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337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2D537EF6-B9CA-2FF9-5354-1403651D69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3333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A9C208-1A86-DA7F-5BAF-10D37E484A1B}"/>
              </a:ext>
            </a:extLst>
          </p:cNvPr>
          <p:cNvSpPr txBox="1"/>
          <p:nvPr/>
        </p:nvSpPr>
        <p:spPr>
          <a:xfrm>
            <a:off x="1117334" y="1507939"/>
            <a:ext cx="6909329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/>
                <a:cs typeface="Segoe UI"/>
              </a:rPr>
              <a:t>Scale:     100%-90% = A</a:t>
            </a:r>
            <a:endParaRPr lang="en-US" dirty="0">
              <a:latin typeface="Arial"/>
              <a:cs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/>
                <a:cs typeface="Segoe UI"/>
              </a:rPr>
              <a:t>               89%-80% = B</a:t>
            </a:r>
            <a:endParaRPr lang="en-US" dirty="0">
              <a:latin typeface="Arial"/>
              <a:cs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/>
                <a:cs typeface="Segoe UI"/>
              </a:rPr>
              <a:t>               79%-70% = C</a:t>
            </a:r>
            <a:endParaRPr lang="en-US" dirty="0">
              <a:latin typeface="Arial"/>
              <a:cs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/>
                <a:cs typeface="Segoe UI"/>
              </a:rPr>
              <a:t>               69%-60% = D</a:t>
            </a:r>
            <a:endParaRPr lang="en-US" dirty="0">
              <a:latin typeface="Arial"/>
              <a:cs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/>
                <a:cs typeface="Segoe UI"/>
              </a:rPr>
              <a:t>               59% and below = F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Arial"/>
              <a:cs typeface="Segoe UI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/>
                <a:cs typeface="Segoe UI"/>
              </a:rPr>
              <a:t>Weighted grades:  80% assessments, 20% for classwork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/>
                <a:cs typeface="Segoe UI"/>
              </a:rPr>
              <a:t>*No extra credit per school policy*</a:t>
            </a:r>
            <a:endParaRPr lang="en-US" dirty="0">
              <a:latin typeface="Arial"/>
              <a:cs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Arial"/>
              <a:cs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/>
                <a:cs typeface="Segoe UI"/>
              </a:rPr>
              <a:t>Any paper with a letter grade or percentage is counted </a:t>
            </a:r>
            <a:endParaRPr lang="en-US" dirty="0">
              <a:latin typeface="Arial"/>
              <a:cs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/>
                <a:cs typeface="Segoe UI"/>
              </a:rPr>
              <a:t>towards the report card grade.</a:t>
            </a:r>
            <a:endParaRPr lang="en-US" dirty="0">
              <a:latin typeface="Arial"/>
              <a:cs typeface="Arial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,Sans-Serif"/>
              <a:buChar char="Ø"/>
            </a:pPr>
            <a:endParaRPr lang="en-US" dirty="0">
              <a:latin typeface="Arial"/>
              <a:cs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/>
                <a:cs typeface="Segoe UI"/>
              </a:rPr>
              <a:t>FOCUS: Opportunity for you to view your child’s grades throughout the year. Make sure you sign in regularly.</a:t>
            </a:r>
            <a:endParaRPr lang="en-US" dirty="0">
              <a:latin typeface="Arial"/>
              <a:cs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Arial"/>
              <a:cs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/>
                <a:cs typeface="Segoe UI"/>
              </a:rPr>
              <a:t>Papers with a star, check, smiley face, or DT written </a:t>
            </a:r>
            <a:endParaRPr lang="en-US" dirty="0">
              <a:latin typeface="Arial"/>
              <a:cs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/>
                <a:cs typeface="Segoe UI"/>
              </a:rPr>
              <a:t>at the top were completed together or used as practice.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Arial"/>
              <a:cs typeface="Segoe U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3C1341-C28F-9F24-F1B4-67C446D2A2EA}"/>
              </a:ext>
            </a:extLst>
          </p:cNvPr>
          <p:cNvSpPr txBox="1"/>
          <p:nvPr/>
        </p:nvSpPr>
        <p:spPr>
          <a:xfrm>
            <a:off x="1797763" y="466750"/>
            <a:ext cx="554847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>
                <a:latin typeface="KG Blank Space Solid"/>
              </a:rPr>
              <a:t>Grading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897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2D537EF6-B9CA-2FF9-5354-1403651D69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3333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A9C208-1A86-DA7F-5BAF-10D37E484A1B}"/>
              </a:ext>
            </a:extLst>
          </p:cNvPr>
          <p:cNvSpPr txBox="1"/>
          <p:nvPr/>
        </p:nvSpPr>
        <p:spPr>
          <a:xfrm>
            <a:off x="675652" y="1809701"/>
            <a:ext cx="7792691" cy="39018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•"/>
            </a:pPr>
            <a:r>
              <a:rPr lang="en-US" sz="2400" dirty="0">
                <a:latin typeface="Arial"/>
                <a:cs typeface="Arial"/>
              </a:rPr>
              <a:t>Scholastic News ($8)</a:t>
            </a:r>
            <a:endParaRPr lang="en-US" dirty="0"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•"/>
            </a:pPr>
            <a:r>
              <a:rPr lang="en-US" sz="2400" dirty="0">
                <a:latin typeface="Arial"/>
                <a:cs typeface="Arial"/>
              </a:rPr>
              <a:t>Florida Studies Weekly Social Studies ($11)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•"/>
            </a:pPr>
            <a:r>
              <a:rPr lang="en-US" sz="2400" dirty="0">
                <a:latin typeface="Arial"/>
                <a:cs typeface="Arial"/>
              </a:rPr>
              <a:t>Class/Field Trip T-Shirt ($7) 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•"/>
            </a:pPr>
            <a:r>
              <a:rPr lang="en-US" sz="2400" dirty="0">
                <a:latin typeface="Arial"/>
                <a:cs typeface="Arial"/>
              </a:rPr>
              <a:t>Craft Supplies for holidays and special occasions ($5)</a:t>
            </a:r>
            <a:endParaRPr lang="en-US" dirty="0"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•"/>
            </a:pPr>
            <a:r>
              <a:rPr lang="en-US" sz="2400" dirty="0">
                <a:latin typeface="Arial"/>
                <a:cs typeface="Arial"/>
              </a:rPr>
              <a:t>Classroom organizational folders ($2)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•"/>
            </a:pPr>
            <a:r>
              <a:rPr lang="en-US" sz="2400" dirty="0">
                <a:latin typeface="Arial"/>
                <a:cs typeface="Arial"/>
              </a:rPr>
              <a:t>Supplemental Supplies ($2)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•"/>
            </a:pPr>
            <a:r>
              <a:rPr lang="en-US" sz="2400" dirty="0">
                <a:latin typeface="Arial"/>
                <a:cs typeface="Arial"/>
              </a:rPr>
              <a:t>San Mission Luis field trip ($15)</a:t>
            </a:r>
            <a:endParaRPr lang="en-US" dirty="0"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3C1341-C28F-9F24-F1B4-67C446D2A2EA}"/>
              </a:ext>
            </a:extLst>
          </p:cNvPr>
          <p:cNvSpPr txBox="1"/>
          <p:nvPr/>
        </p:nvSpPr>
        <p:spPr>
          <a:xfrm>
            <a:off x="1797763" y="158974"/>
            <a:ext cx="5548473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>
                <a:latin typeface="KG Blank Space Solid"/>
              </a:rPr>
              <a:t>Activity Fee</a:t>
            </a:r>
          </a:p>
          <a:p>
            <a:pPr algn="ctr"/>
            <a:r>
              <a:rPr lang="en-US" sz="4000" dirty="0">
                <a:latin typeface="KG Blank Space Solid"/>
              </a:rPr>
              <a:t>$50 due Aug. 31st</a:t>
            </a:r>
          </a:p>
        </p:txBody>
      </p:sp>
    </p:spTree>
    <p:extLst>
      <p:ext uri="{BB962C8B-B14F-4D97-AF65-F5344CB8AC3E}">
        <p14:creationId xmlns:p14="http://schemas.microsoft.com/office/powerpoint/2010/main" val="7571413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2D537EF6-B9CA-2FF9-5354-1403651D69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3333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A9C208-1A86-DA7F-5BAF-10D37E484A1B}"/>
              </a:ext>
            </a:extLst>
          </p:cNvPr>
          <p:cNvSpPr txBox="1"/>
          <p:nvPr/>
        </p:nvSpPr>
        <p:spPr>
          <a:xfrm>
            <a:off x="329469" y="1308333"/>
            <a:ext cx="8479087" cy="51706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>
                <a:latin typeface="Arial"/>
                <a:cs typeface="Arial"/>
              </a:rPr>
              <a:t>Purpose – Homework is designed to allow students to have independent practice, promote good study habits, and foster responsibility. 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200">
              <a:latin typeface="Arial"/>
              <a:cs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>
                <a:latin typeface="Arial"/>
                <a:cs typeface="Arial"/>
              </a:rPr>
              <a:t>Procedure – Assignments will go home each Friday and are due the following Thursday.  Incomplete assignments will not receive full credit.</a:t>
            </a:r>
            <a:endParaRPr lang="en-US" sz="2200">
              <a:cs typeface="Arial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200">
              <a:latin typeface="Arial"/>
              <a:cs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>
                <a:latin typeface="Arial"/>
                <a:cs typeface="Arial"/>
              </a:rPr>
              <a:t>Parent Involvement 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>
                <a:latin typeface="Arial"/>
                <a:cs typeface="Arial"/>
              </a:rPr>
              <a:t>*Create a quiet work environment.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>
                <a:latin typeface="Arial"/>
                <a:cs typeface="Arial"/>
              </a:rPr>
              <a:t>*Keep paper, pencils, crayons, glue, and scissors on hand.</a:t>
            </a:r>
          </a:p>
          <a:p>
            <a:pPr marL="0" lvl="1">
              <a:spcBef>
                <a:spcPts val="0"/>
              </a:spcBef>
              <a:spcAft>
                <a:spcPts val="0"/>
              </a:spcAft>
            </a:pPr>
            <a:r>
              <a:rPr lang="en-US" sz="2200">
                <a:latin typeface="Arial"/>
                <a:cs typeface="Arial"/>
              </a:rPr>
              <a:t>*Allow child to work independently.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>
                <a:latin typeface="Arial"/>
                <a:cs typeface="Arial"/>
              </a:rPr>
              <a:t>*Check over your child’s work so that corrections can be made before turning it in on Thursday.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>
                <a:latin typeface="Arial"/>
                <a:cs typeface="Arial"/>
              </a:rPr>
              <a:t>*Please don’t wait until the last minute.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3C1341-C28F-9F24-F1B4-67C446D2A2EA}"/>
              </a:ext>
            </a:extLst>
          </p:cNvPr>
          <p:cNvSpPr txBox="1"/>
          <p:nvPr/>
        </p:nvSpPr>
        <p:spPr>
          <a:xfrm>
            <a:off x="1797763" y="466750"/>
            <a:ext cx="554847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>
                <a:latin typeface="KG Blank Space Solid"/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1173985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18A3865EE2494CB1B52755F41097F9" ma:contentTypeVersion="11" ma:contentTypeDescription="Create a new document." ma:contentTypeScope="" ma:versionID="db1b863d082a953f1ef6bd6d67a15d7b">
  <xsd:schema xmlns:xsd="http://www.w3.org/2001/XMLSchema" xmlns:xs="http://www.w3.org/2001/XMLSchema" xmlns:p="http://schemas.microsoft.com/office/2006/metadata/properties" xmlns:ns3="edf0d076-2bb9-4b88-96f6-bf602d095c95" xmlns:ns4="39e0da4a-82de-4426-9558-1fdbc4c26683" targetNamespace="http://schemas.microsoft.com/office/2006/metadata/properties" ma:root="true" ma:fieldsID="09122f72352039a4272281a0dbeac4fa" ns3:_="" ns4:_="">
    <xsd:import namespace="edf0d076-2bb9-4b88-96f6-bf602d095c95"/>
    <xsd:import namespace="39e0da4a-82de-4426-9558-1fdbc4c2668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f0d076-2bb9-4b88-96f6-bf602d095c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e0da4a-82de-4426-9558-1fdbc4c2668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2B47C1D-73CF-46D7-8CE5-5FB7B8748B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A43F58-02BE-4A5E-AA2C-A6F8647D89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f0d076-2bb9-4b88-96f6-bf602d095c95"/>
    <ds:schemaRef ds:uri="39e0da4a-82de-4426-9558-1fdbc4c266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E2CA799-A2CD-4214-BC89-EDBD4E938BB7}">
  <ds:schemaRefs>
    <ds:schemaRef ds:uri="http://www.w3.org/XML/1998/namespace"/>
    <ds:schemaRef ds:uri="http://purl.org/dc/terms/"/>
    <ds:schemaRef ds:uri="http://purl.org/dc/dcmitype/"/>
    <ds:schemaRef ds:uri="http://schemas.microsoft.com/office/2006/metadata/properties"/>
    <ds:schemaRef ds:uri="http://schemas.microsoft.com/office/2006/documentManagement/types"/>
    <ds:schemaRef ds:uri="edf0d076-2bb9-4b88-96f6-bf602d095c95"/>
    <ds:schemaRef ds:uri="http://schemas.microsoft.com/office/infopath/2007/PartnerControls"/>
    <ds:schemaRef ds:uri="http://schemas.openxmlformats.org/package/2006/metadata/core-properties"/>
    <ds:schemaRef ds:uri="39e0da4a-82de-4426-9558-1fdbc4c26683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5167</TotalTime>
  <Words>856</Words>
  <Application>Microsoft Office PowerPoint</Application>
  <PresentationFormat>On-screen Show (4:3)</PresentationFormat>
  <Paragraphs>118</Paragraphs>
  <Slides>16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Courier New</vt:lpstr>
      <vt:lpstr>KG Blank Space Solid</vt:lpstr>
      <vt:lpstr>Symbol</vt:lpstr>
      <vt:lpstr>Wingdings,Sans-Serif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2nd Grade  Curriculum Night September 10, 2012  Mrs. Basford Mrs. Blackburn Mrs. Burnette Mrs. Doss Mrs. Harp Mrs. Shaner Mrs. Trierweiler</dc:title>
  <dc:creator>Kathy Douglas</dc:creator>
  <cp:lastModifiedBy>Corder, Beth</cp:lastModifiedBy>
  <cp:revision>57</cp:revision>
  <cp:lastPrinted>2019-08-15T12:04:10Z</cp:lastPrinted>
  <dcterms:created xsi:type="dcterms:W3CDTF">2012-09-02T16:25:35Z</dcterms:created>
  <dcterms:modified xsi:type="dcterms:W3CDTF">2024-08-30T21:07:07Z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0x010100BB18A3865EE2494CB1B52755F41097F9</vt:lpwstr>
  </property>
</Properties>
</file>